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8"/>
  </p:notesMasterIdLst>
  <p:sldIdLst>
    <p:sldId id="256" r:id="rId5"/>
    <p:sldId id="1448944842" r:id="rId6"/>
    <p:sldId id="258" r:id="rId7"/>
    <p:sldId id="1448944843" r:id="rId8"/>
    <p:sldId id="1448944844" r:id="rId9"/>
    <p:sldId id="1448944845" r:id="rId10"/>
    <p:sldId id="367" r:id="rId11"/>
    <p:sldId id="368" r:id="rId12"/>
    <p:sldId id="369" r:id="rId13"/>
    <p:sldId id="370" r:id="rId14"/>
    <p:sldId id="371" r:id="rId15"/>
    <p:sldId id="1448944847" r:id="rId16"/>
    <p:sldId id="259" r:id="rId17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005B"/>
    <a:srgbClr val="FF2A00"/>
    <a:srgbClr val="B4FC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666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0960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Perguntar aos participantes: Para que</a:t>
            </a:r>
            <a:r>
              <a:rPr lang="pt-BR" baseline="0" dirty="0"/>
              <a:t> empresas, serviços ou estabelecimentos dariam uma nota de 0 a 6? Por que?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aseline="0" dirty="0"/>
              <a:t>Aos outros participantes: Parece interessante? Vocês considerariam essa recomendação? Gostariam de </a:t>
            </a:r>
            <a:r>
              <a:rPr lang="pt-BR" baseline="0" dirty="0" err="1"/>
              <a:t>usr</a:t>
            </a:r>
            <a:r>
              <a:rPr lang="pt-BR" baseline="0" dirty="0"/>
              <a:t> um serviço nota 5 e meio?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baseline="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7AD746-DE30-49E8-8410-D2B9229A99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5518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Vamos ver na prática como isso funciona.</a:t>
            </a:r>
          </a:p>
          <a:p>
            <a:r>
              <a:rPr lang="pt-BR" dirty="0"/>
              <a:t>Temos 5 Promotores, pessoas que gostam do nosso serviço e nos dão nota 9,10.</a:t>
            </a:r>
          </a:p>
          <a:p>
            <a:r>
              <a:rPr lang="pt-BR" dirty="0"/>
              <a:t>Temos 3 pessoas neutras.</a:t>
            </a:r>
            <a:r>
              <a:rPr lang="pt-BR" baseline="0" dirty="0"/>
              <a:t> Dão nota 7,8, mas pelo menos não saem falando mal de nós.</a:t>
            </a:r>
          </a:p>
          <a:p>
            <a:r>
              <a:rPr lang="pt-BR" dirty="0"/>
              <a:t>Temos</a:t>
            </a:r>
            <a:r>
              <a:rPr lang="pt-BR" baseline="0" dirty="0"/>
              <a:t> 2 detratores. Tiveram uma má experiência conosco e postaram textão no face.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7AD746-DE30-49E8-8410-D2B9229A99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5818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B72BE2E5-C53B-4115-9A54-D8BA6D9E199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92FBB75D-85BB-43BF-A75C-9700D9C721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93532" y="2932934"/>
            <a:ext cx="3750468" cy="2248816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2AD26EA1-9748-44E3-B232-07330DFDB2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5303" y="525796"/>
            <a:ext cx="3792000" cy="180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9912"/>
            <a:ext cx="3008315" cy="871539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7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575050" y="379915"/>
            <a:ext cx="4368487" cy="4389836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392388" y="1251454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F88ECC2-470E-4E41-8255-6900EE08FF8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007629A3-E5F3-4232-AC3E-7E773C88E9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o Título"/>
          <p:cNvSpPr txBox="1">
            <a:spLocks noGrp="1"/>
          </p:cNvSpPr>
          <p:nvPr>
            <p:ph type="title"/>
          </p:nvPr>
        </p:nvSpPr>
        <p:spPr>
          <a:xfrm>
            <a:off x="1424762" y="3599015"/>
            <a:ext cx="5486401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424762" y="377427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424762" y="4159556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2F2456B8-1030-4813-B77D-CFBEB057381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107B511C-2EB3-40D0-BCAC-2B9DB5137B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o Título"/>
          <p:cNvSpPr txBox="1">
            <a:spLocks noGrp="1"/>
          </p:cNvSpPr>
          <p:nvPr>
            <p:ph type="title"/>
          </p:nvPr>
        </p:nvSpPr>
        <p:spPr>
          <a:xfrm>
            <a:off x="392388" y="205978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9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1200150"/>
            <a:ext cx="7551149" cy="339447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6EBB230-F7F9-40F8-A09E-9AB050F119BB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F0E84E17-BDC1-41DD-97A2-C32AFF1C41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o Título"/>
          <p:cNvSpPr txBox="1">
            <a:spLocks noGrp="1"/>
          </p:cNvSpPr>
          <p:nvPr>
            <p:ph type="title"/>
          </p:nvPr>
        </p:nvSpPr>
        <p:spPr>
          <a:xfrm>
            <a:off x="6082331" y="377426"/>
            <a:ext cx="1797645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02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377426"/>
            <a:ext cx="5517594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0440BD70-AE55-46A6-B9E1-7E6B4A3E2597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3AB3B02-E76C-4FAB-AD1B-354C5F1CDE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o do Título">
            <a:extLst>
              <a:ext uri="{FF2B5EF4-FFF2-40B4-BE49-F238E27FC236}">
                <a16:creationId xmlns:a16="http://schemas.microsoft.com/office/drawing/2014/main" id="{AD0EB78E-553A-457F-9FF3-CAC1C1F89A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err="1"/>
              <a:t>Texto</a:t>
            </a:r>
            <a:r>
              <a:t> do </a:t>
            </a:r>
            <a:r>
              <a:rPr err="1"/>
              <a:t>Título</a:t>
            </a:r>
            <a:endParaRPr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78B3CDD-EF4B-47DE-98E2-3E80A65EA3CA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5EA3F4A-BB7C-4CA7-A4D7-045D3769C9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9150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1697169F-C56B-4189-A307-A2853A306BC5}"/>
              </a:ext>
            </a:extLst>
          </p:cNvPr>
          <p:cNvSpPr/>
          <p:nvPr userDrawn="1"/>
        </p:nvSpPr>
        <p:spPr>
          <a:xfrm>
            <a:off x="0" y="-38250"/>
            <a:ext cx="9144000" cy="5220000"/>
          </a:xfrm>
          <a:prstGeom prst="rect">
            <a:avLst/>
          </a:prstGeom>
          <a:solidFill>
            <a:srgbClr val="002C2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C0A207C0-B955-4401-AF12-CF53242709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" y="-144575"/>
            <a:ext cx="4657059" cy="2792417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45798619-212D-4D1E-81CE-D5B296300E8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11307" y="4216938"/>
            <a:ext cx="1896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6309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D69EDC2-B707-4557-B0E8-CC7659A79FAE}"/>
              </a:ext>
            </a:extLst>
          </p:cNvPr>
          <p:cNvSpPr/>
          <p:nvPr userDrawn="1"/>
        </p:nvSpPr>
        <p:spPr>
          <a:xfrm>
            <a:off x="0" y="-56250"/>
            <a:ext cx="9144000" cy="52560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F1D5B860-F608-404D-A6E3-55CFD79087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76000" y="1671750"/>
            <a:ext cx="3792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587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o Título"/>
          <p:cNvSpPr txBox="1">
            <a:spLocks noGrp="1"/>
          </p:cNvSpPr>
          <p:nvPr>
            <p:ph type="title"/>
          </p:nvPr>
        </p:nvSpPr>
        <p:spPr>
          <a:xfrm>
            <a:off x="392388" y="1597822"/>
            <a:ext cx="7551149" cy="110252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2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058665" y="2914650"/>
            <a:ext cx="6218594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82CD95A-A8A7-4A28-A57B-5AFF58CAE495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D12BF48C-4100-432C-A72C-2CA72BFD98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3917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21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1371599"/>
            <a:ext cx="7551149" cy="339447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2C118D6-0A0B-499F-84EF-376337D3BBE7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D5BFD366-C714-4828-B0C6-7DD24662CB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305176"/>
            <a:ext cx="7551149" cy="1021557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Texto do Título</a:t>
            </a:r>
          </a:p>
        </p:txBody>
      </p:sp>
      <p:sp>
        <p:nvSpPr>
          <p:cNvPr id="3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92388" y="2180034"/>
            <a:ext cx="755114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79B2584-D82A-434C-907E-5AD4708B4A5F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BA4A514-A3EF-435D-BF62-1B39358486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9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8A7463F-7713-42EA-8A15-BDA2961FCD24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7CC0238-F9AC-4816-B8CD-E40135A634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05743" y="1371599"/>
            <a:ext cx="3637794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 dirty="0"/>
          </a:p>
        </p:txBody>
      </p:sp>
      <p:sp>
        <p:nvSpPr>
          <p:cNvPr id="13" name="Texto do Título">
            <a:extLst>
              <a:ext uri="{FF2B5EF4-FFF2-40B4-BE49-F238E27FC236}">
                <a16:creationId xmlns:a16="http://schemas.microsoft.com/office/drawing/2014/main" id="{71A1DC59-F919-49D7-93AC-7F97FA4481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4" name="Nível de Corpo Um…">
            <a:extLst>
              <a:ext uri="{FF2B5EF4-FFF2-40B4-BE49-F238E27FC236}">
                <a16:creationId xmlns:a16="http://schemas.microsoft.com/office/drawing/2014/main" id="{DAE5C6F0-0EB8-4E38-B508-92B4D1C0536A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B1D7A5D-A48A-4407-AC8A-A2B933367683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E9DF7DC-3AC6-4ACF-B842-7129C43146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78FD593-B78A-44C8-9101-48A080424BD4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00C5646E-5BBA-42C0-BB13-DF961E3AF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457200" y="377427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0" r:id="rId4"/>
    <p:sldLayoutId id="2147483650" r:id="rId5"/>
    <p:sldLayoutId id="2147483651" r:id="rId6"/>
    <p:sldLayoutId id="2147483652" r:id="rId7"/>
    <p:sldLayoutId id="2147483653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3" r:id="rId14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jpe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7.png"/><Relationship Id="rId7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9.svg"/><Relationship Id="rId10" Type="http://schemas.openxmlformats.org/officeDocument/2006/relationships/image" Target="../media/image23.png"/><Relationship Id="rId4" Type="http://schemas.openxmlformats.org/officeDocument/2006/relationships/image" Target="../media/image8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7.png"/><Relationship Id="rId7" Type="http://schemas.openxmlformats.org/officeDocument/2006/relationships/image" Target="../media/image2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CB13E4-4A11-48C5-A5A3-7FAB1396ADAB}"/>
              </a:ext>
            </a:extLst>
          </p:cNvPr>
          <p:cNvSpPr txBox="1">
            <a:spLocks/>
          </p:cNvSpPr>
          <p:nvPr/>
        </p:nvSpPr>
        <p:spPr>
          <a:xfrm>
            <a:off x="442913" y="3377790"/>
            <a:ext cx="5087732" cy="722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4000" b="1" dirty="0">
                <a:solidFill>
                  <a:schemeClr val="bg1"/>
                </a:solidFill>
              </a:rPr>
              <a:t>NPS e as Engenharias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98" t="51168" r="69945"/>
          <a:stretch/>
        </p:blipFill>
        <p:spPr bwMode="auto">
          <a:xfrm>
            <a:off x="4011101" y="3428168"/>
            <a:ext cx="784914" cy="67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2610637" y="3518712"/>
            <a:ext cx="12409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/>
            <a:r>
              <a:rPr lang="pt-BR" dirty="0">
                <a:solidFill>
                  <a:srgbClr val="ED2B2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Detratores</a:t>
            </a:r>
          </a:p>
          <a:p>
            <a:pPr algn="ctr" defTabSz="342900"/>
            <a:r>
              <a:rPr lang="pt-BR" sz="1125" spc="169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rPr>
              <a:t> Nota: 0-6</a:t>
            </a:r>
            <a:endParaRPr lang="en-US" sz="1125" spc="169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Print" panose="02000600000000000000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610637" y="2927251"/>
            <a:ext cx="1240906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/>
            <a:r>
              <a:rPr lang="pt-BR" dirty="0">
                <a:solidFill>
                  <a:srgbClr val="F691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Neutros</a:t>
            </a:r>
          </a:p>
          <a:p>
            <a:pPr algn="ctr" defTabSz="342900"/>
            <a:r>
              <a:rPr lang="pt-BR" sz="1125" spc="169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rPr>
              <a:t> Nota: 7-8</a:t>
            </a:r>
            <a:endParaRPr lang="en-US" sz="1125" spc="169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Print" panose="02000600000000000000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2610637" y="2335789"/>
            <a:ext cx="1356590" cy="5424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dirty="0">
                <a:solidFill>
                  <a:srgbClr val="80C24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Promotores</a:t>
            </a:r>
          </a:p>
          <a:p>
            <a:pPr algn="ctr" defTabSz="342900"/>
            <a:r>
              <a:rPr lang="pt-BR" sz="1125" spc="169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rPr>
              <a:t>Nota: 9-10</a:t>
            </a:r>
            <a:endParaRPr lang="en-US" sz="1125" spc="169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Print" panose="02000600000000000000" pitchFamily="2" charset="0"/>
            </a:endParaRPr>
          </a:p>
        </p:txBody>
      </p: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2155963" y="1766494"/>
            <a:ext cx="4670864" cy="29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514350" eaLnBrk="0" fontAlgn="base">
              <a:spcBef>
                <a:spcPct val="0"/>
              </a:spcBef>
              <a:spcAft>
                <a:spcPct val="0"/>
              </a:spcAft>
            </a:pPr>
            <a:r>
              <a:rPr lang="pt-BR" altLang="en-US" sz="1575" dirty="0">
                <a:solidFill>
                  <a:prstClr val="black"/>
                </a:solidFill>
                <a:latin typeface="Calibri"/>
              </a:rPr>
              <a:t>NPS = % Promotores -  % Detratores</a:t>
            </a:r>
            <a:endParaRPr lang="pt-BR" altLang="en-US" sz="591" dirty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3" name="Grupo 2"/>
          <p:cNvGrpSpPr/>
          <p:nvPr/>
        </p:nvGrpSpPr>
        <p:grpSpPr>
          <a:xfrm>
            <a:off x="3926663" y="2814992"/>
            <a:ext cx="953794" cy="672900"/>
            <a:chOff x="4403326" y="3755254"/>
            <a:chExt cx="1695633" cy="1196266"/>
          </a:xfrm>
        </p:grpSpPr>
        <p:pic>
          <p:nvPicPr>
            <p:cNvPr id="11" name="Picture 4" descr="Related image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238" t="51168" r="25889"/>
            <a:stretch/>
          </p:blipFill>
          <p:spPr bwMode="auto">
            <a:xfrm>
              <a:off x="4864963" y="3755254"/>
              <a:ext cx="1233996" cy="11962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Related image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238" t="51168" r="25889"/>
            <a:stretch/>
          </p:blipFill>
          <p:spPr bwMode="auto">
            <a:xfrm>
              <a:off x="4403326" y="3755254"/>
              <a:ext cx="1233996" cy="11962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4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05" t="51168"/>
          <a:stretch/>
        </p:blipFill>
        <p:spPr bwMode="auto">
          <a:xfrm>
            <a:off x="3930192" y="2163806"/>
            <a:ext cx="1256089" cy="67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05" t="51168"/>
          <a:stretch/>
        </p:blipFill>
        <p:spPr bwMode="auto">
          <a:xfrm>
            <a:off x="4814378" y="2163806"/>
            <a:ext cx="1256089" cy="67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05" t="51168"/>
          <a:stretch/>
        </p:blipFill>
        <p:spPr bwMode="auto">
          <a:xfrm>
            <a:off x="5269923" y="2163806"/>
            <a:ext cx="1256089" cy="67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ixaDeTexto 16"/>
          <p:cNvSpPr txBox="1"/>
          <p:nvPr/>
        </p:nvSpPr>
        <p:spPr>
          <a:xfrm>
            <a:off x="6264059" y="2233348"/>
            <a:ext cx="946991" cy="473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sz="2475" spc="169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rPr>
              <a:t>50%</a:t>
            </a:r>
            <a:endParaRPr lang="en-US" sz="2475" spc="169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Print" panose="02000600000000000000" pitchFamily="2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6264059" y="3548212"/>
            <a:ext cx="946991" cy="473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sz="2475" spc="169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rPr>
              <a:t>20%</a:t>
            </a:r>
            <a:endParaRPr lang="en-US" sz="2475" spc="169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Print" panose="02000600000000000000" pitchFamily="2" charset="0"/>
            </a:endParaRPr>
          </a:p>
        </p:txBody>
      </p:sp>
      <p:pic>
        <p:nvPicPr>
          <p:cNvPr id="20488" name="Picture 8" descr="Image result for brush stroke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0000">
            <a:off x="3724514" y="2946017"/>
            <a:ext cx="1268635" cy="33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aixaDeTexto 21"/>
          <p:cNvSpPr txBox="1"/>
          <p:nvPr/>
        </p:nvSpPr>
        <p:spPr>
          <a:xfrm>
            <a:off x="3293847" y="4059571"/>
            <a:ext cx="2363147" cy="473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4400" spc="3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defRPr>
            </a:lvl1pPr>
          </a:lstStyle>
          <a:p>
            <a:pPr defTabSz="342900"/>
            <a:r>
              <a:rPr lang="pt-BR" sz="2475" dirty="0">
                <a:solidFill>
                  <a:prstClr val="black"/>
                </a:solidFill>
              </a:rPr>
              <a:t>NPS = 30%</a:t>
            </a:r>
            <a:endParaRPr lang="en-US" sz="2475" dirty="0">
              <a:solidFill>
                <a:prstClr val="black"/>
              </a:solidFill>
            </a:endParaRPr>
          </a:p>
        </p:txBody>
      </p:sp>
      <p:sp>
        <p:nvSpPr>
          <p:cNvPr id="23" name="CaixaDeTexto 22"/>
          <p:cNvSpPr txBox="1"/>
          <p:nvPr/>
        </p:nvSpPr>
        <p:spPr>
          <a:xfrm>
            <a:off x="6264059" y="2895283"/>
            <a:ext cx="946991" cy="473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sz="2475" spc="169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rPr>
              <a:t>30%</a:t>
            </a:r>
            <a:endParaRPr lang="en-US" sz="2475" spc="169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Print" panose="02000600000000000000" pitchFamily="2" charset="0"/>
            </a:endParaRPr>
          </a:p>
        </p:txBody>
      </p:sp>
      <p:pic>
        <p:nvPicPr>
          <p:cNvPr id="24" name="Picture 8" descr="Image result for brush stroke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0877">
            <a:off x="6026604" y="2946017"/>
            <a:ext cx="1268635" cy="33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ítulo 1"/>
          <p:cNvSpPr>
            <a:spLocks noGrp="1"/>
          </p:cNvSpPr>
          <p:nvPr>
            <p:ph type="title"/>
          </p:nvPr>
        </p:nvSpPr>
        <p:spPr>
          <a:xfrm>
            <a:off x="2193132" y="642938"/>
            <a:ext cx="3636169" cy="745629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O que é “NPS”?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4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2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2193132" y="642938"/>
            <a:ext cx="3636169" cy="745629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O que é “NPS”?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587211" y="1723982"/>
            <a:ext cx="561888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42900"/>
            <a:r>
              <a:rPr lang="pt-BR" sz="1500" i="1" dirty="0">
                <a:solidFill>
                  <a:srgbClr val="1F497D"/>
                </a:solidFill>
                <a:latin typeface="Calibri"/>
              </a:rPr>
              <a:t>Zona de Excelência – NPS entre 75 e 100</a:t>
            </a:r>
          </a:p>
          <a:p>
            <a:pPr algn="ctr" defTabSz="342900"/>
            <a:r>
              <a:rPr lang="pt-BR" sz="1500" i="1" dirty="0">
                <a:solidFill>
                  <a:srgbClr val="1F497D"/>
                </a:solidFill>
                <a:latin typeface="Calibri"/>
              </a:rPr>
              <a:t>Zona de Qualidade – NPS entre 50 e 74</a:t>
            </a:r>
          </a:p>
          <a:p>
            <a:pPr algn="ctr" defTabSz="342900"/>
            <a:r>
              <a:rPr lang="pt-BR" sz="1500" i="1" dirty="0">
                <a:solidFill>
                  <a:srgbClr val="1F497D"/>
                </a:solidFill>
                <a:latin typeface="Calibri"/>
              </a:rPr>
              <a:t>Zona de Aperfeiçoamento – NPS entre 0 e 49</a:t>
            </a:r>
          </a:p>
          <a:p>
            <a:pPr algn="ctr" defTabSz="342900"/>
            <a:r>
              <a:rPr lang="pt-BR" sz="1500" i="1" dirty="0">
                <a:solidFill>
                  <a:srgbClr val="1F497D"/>
                </a:solidFill>
                <a:latin typeface="Calibri"/>
              </a:rPr>
              <a:t>Zona Crítica – NPS entre -100 e -1</a:t>
            </a:r>
          </a:p>
          <a:p>
            <a:pPr algn="ctr" defTabSz="342900"/>
            <a:endParaRPr lang="pt-BR" sz="1500" i="1" dirty="0">
              <a:solidFill>
                <a:srgbClr val="1F497D"/>
              </a:solidFill>
              <a:latin typeface="Calibri"/>
            </a:endParaRPr>
          </a:p>
          <a:p>
            <a:pPr algn="ctr" defTabSz="342900"/>
            <a:r>
              <a:rPr lang="pt-BR" sz="1500" i="1" dirty="0">
                <a:solidFill>
                  <a:srgbClr val="1F497D"/>
                </a:solidFill>
                <a:latin typeface="Calibri"/>
              </a:rPr>
              <a:t>NPS = P – D (%)</a:t>
            </a:r>
          </a:p>
        </p:txBody>
      </p:sp>
      <p:pic>
        <p:nvPicPr>
          <p:cNvPr id="5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0178"/>
          <a:stretch/>
        </p:blipFill>
        <p:spPr>
          <a:xfrm>
            <a:off x="2606171" y="3457950"/>
            <a:ext cx="3636169" cy="83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20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6558488-86F1-42B4-8568-C32C816081CE}"/>
              </a:ext>
            </a:extLst>
          </p:cNvPr>
          <p:cNvSpPr txBox="1"/>
          <p:nvPr/>
        </p:nvSpPr>
        <p:spPr>
          <a:xfrm>
            <a:off x="2158409" y="1963111"/>
            <a:ext cx="457200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dirty="0"/>
              <a:t>https://forms.office.com/r/uW58e4p5pX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239" y="893135"/>
            <a:ext cx="4866887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Pesquisa: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42274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id="{0DCBB5F1-1BA0-4EF0-8CDD-85ACE3E2E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286" y="66748"/>
            <a:ext cx="561685" cy="56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id="{6DEC8EFF-F062-4886-BF7B-9D3559543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487" y="59153"/>
            <a:ext cx="561684" cy="56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5CE899B-90E9-4B56-BBFE-5406760AA2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464" t="43957" r="33812" b="1"/>
          <a:stretch/>
        </p:blipFill>
        <p:spPr>
          <a:xfrm>
            <a:off x="7447962" y="1495940"/>
            <a:ext cx="849810" cy="452797"/>
          </a:xfrm>
          <a:prstGeom prst="rect">
            <a:avLst/>
          </a:prstGeom>
        </p:spPr>
      </p:pic>
      <p:pic>
        <p:nvPicPr>
          <p:cNvPr id="12" name="Gráfico 11" descr="Pódio estrutura de tópicos">
            <a:extLst>
              <a:ext uri="{FF2B5EF4-FFF2-40B4-BE49-F238E27FC236}">
                <a16:creationId xmlns:a16="http://schemas.microsoft.com/office/drawing/2014/main" id="{AA22EE61-D162-4749-B007-EFE949E00E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37195" y="628432"/>
            <a:ext cx="699300" cy="699300"/>
          </a:xfrm>
          <a:prstGeom prst="rect">
            <a:avLst/>
          </a:prstGeom>
        </p:spPr>
      </p:pic>
      <p:sp>
        <p:nvSpPr>
          <p:cNvPr id="13" name="TextBox 1">
            <a:extLst>
              <a:ext uri="{FF2B5EF4-FFF2-40B4-BE49-F238E27FC236}">
                <a16:creationId xmlns:a16="http://schemas.microsoft.com/office/drawing/2014/main" id="{5905B5EA-6B88-4832-A971-1787EC3B3F0B}"/>
              </a:ext>
            </a:extLst>
          </p:cNvPr>
          <p:cNvSpPr txBox="1"/>
          <p:nvPr/>
        </p:nvSpPr>
        <p:spPr>
          <a:xfrm>
            <a:off x="7206423" y="1189232"/>
            <a:ext cx="13608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800" hangingPunct="1">
              <a:defRPr/>
            </a:pPr>
            <a:r>
              <a:rPr lang="pt-BR" sz="1200" kern="1200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Verdana" panose="020B0604030504040204" pitchFamily="34" charset="0"/>
                <a:cs typeface="Verdana" panose="020B0604030504040204" pitchFamily="34" charset="0"/>
              </a:rPr>
              <a:t>NPS</a:t>
            </a:r>
          </a:p>
        </p:txBody>
      </p:sp>
      <p:sp>
        <p:nvSpPr>
          <p:cNvPr id="14" name="CaixaDeTexto 5">
            <a:extLst>
              <a:ext uri="{FF2B5EF4-FFF2-40B4-BE49-F238E27FC236}">
                <a16:creationId xmlns:a16="http://schemas.microsoft.com/office/drawing/2014/main" id="{5E8087FC-230A-4E94-87FD-DF8DAF2AE7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645" y="0"/>
            <a:ext cx="4171908" cy="27699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defTabSz="685754" eaLnBrk="1" hangingPunct="1">
              <a:defRPr/>
            </a:pPr>
            <a:r>
              <a:rPr lang="pt-BR" sz="1200" b="1" dirty="0">
                <a:solidFill>
                  <a:srgbClr val="663300"/>
                </a:solidFill>
                <a:latin typeface="Bookman Old Style" panose="02050604050505020204" pitchFamily="18" charset="0"/>
                <a:cs typeface="+mn-cs"/>
                <a:sym typeface="Gill Sans" charset="0"/>
              </a:rPr>
              <a:t>ALGUMAS DAS MUITAS AÇÕES REALIZADAS: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9625603-C5B5-48EF-AE95-C4843C0F2FFF}"/>
              </a:ext>
            </a:extLst>
          </p:cNvPr>
          <p:cNvSpPr/>
          <p:nvPr/>
        </p:nvSpPr>
        <p:spPr>
          <a:xfrm>
            <a:off x="94520" y="277000"/>
            <a:ext cx="7111904" cy="2444936"/>
          </a:xfrm>
          <a:prstGeom prst="rect">
            <a:avLst/>
          </a:prstGeom>
          <a:grp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hangingPunct="1"/>
            <a:endParaRPr lang="pt-BR" sz="1350" kern="120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A46E0924-19D5-48A3-A437-7E97CC5DAE83}"/>
              </a:ext>
            </a:extLst>
          </p:cNvPr>
          <p:cNvSpPr/>
          <p:nvPr/>
        </p:nvSpPr>
        <p:spPr>
          <a:xfrm>
            <a:off x="94519" y="400769"/>
            <a:ext cx="6412604" cy="2190343"/>
          </a:xfrm>
          <a:prstGeom prst="rect">
            <a:avLst/>
          </a:prstGeom>
        </p:spPr>
        <p:txBody>
          <a:bodyPr wrap="square" lIns="68580" tIns="34290" rIns="68580" bIns="34290" anchor="t">
            <a:spAutoFit/>
          </a:bodyPr>
          <a:lstStyle/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Revitalização de toda a fachada e área externa/ Plano de sinalização e comunicação/ Novos mobiliários;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Moderna infraestrutura dos novos laboratórios;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Atendimento 100% informatizado, via </a:t>
            </a:r>
            <a:r>
              <a:rPr lang="pt-BR" sz="1200" kern="1200" dirty="0" err="1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teams</a:t>
            </a: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, </a:t>
            </a:r>
            <a:r>
              <a:rPr lang="pt-BR" sz="1200" kern="1200" dirty="0" err="1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whatsApp</a:t>
            </a: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 e presencial com times de atendimento e coordenações;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“Papo reto com os alunos”/ “Café com o Reitor”/ “Café com a Pró-reitora”/ “Programa </a:t>
            </a:r>
            <a:r>
              <a:rPr lang="pt-BR" sz="1200" kern="1200" dirty="0" err="1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Angels</a:t>
            </a: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";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Fechamento de novas parcerias junto a órgãos públicos e privados (</a:t>
            </a:r>
            <a:r>
              <a:rPr lang="pt-BR" sz="1200" kern="1200" dirty="0" err="1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Ex</a:t>
            </a: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: Parceria CEI </a:t>
            </a:r>
            <a:r>
              <a:rPr lang="pt-BR" sz="1200" kern="1200" dirty="0" err="1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UniRuy</a:t>
            </a: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 e SEMDEC com o </a:t>
            </a:r>
            <a:r>
              <a:rPr lang="pt-BR" sz="1200" kern="1200" dirty="0" err="1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Lab.inovatech</a:t>
            </a: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.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9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</p:txBody>
      </p:sp>
      <p:pic>
        <p:nvPicPr>
          <p:cNvPr id="22" name="Imagem 21" descr="Uma imagem contendo estrada, edifício, ao ar livre, rua&#10;&#10;Descrição gerada automaticamente">
            <a:extLst>
              <a:ext uri="{FF2B5EF4-FFF2-40B4-BE49-F238E27FC236}">
                <a16:creationId xmlns:a16="http://schemas.microsoft.com/office/drawing/2014/main" id="{F95CDA4E-FFC4-4AA7-B46E-B48E5324020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966" y="3464625"/>
            <a:ext cx="1614800" cy="1357210"/>
          </a:xfrm>
          <a:prstGeom prst="rect">
            <a:avLst/>
          </a:prstGeom>
        </p:spPr>
      </p:pic>
      <p:pic>
        <p:nvPicPr>
          <p:cNvPr id="23" name="Imagem 22" descr="Ponte por cima de entrada de estabelecimento&#10;&#10;Descrição gerada automaticamente com confiança média">
            <a:extLst>
              <a:ext uri="{FF2B5EF4-FFF2-40B4-BE49-F238E27FC236}">
                <a16:creationId xmlns:a16="http://schemas.microsoft.com/office/drawing/2014/main" id="{F0A82F93-B3B0-4B50-BB15-0F50D1CF3AF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464625"/>
            <a:ext cx="1529517" cy="1278105"/>
          </a:xfrm>
          <a:prstGeom prst="rect">
            <a:avLst/>
          </a:prstGeom>
        </p:spPr>
      </p:pic>
      <p:pic>
        <p:nvPicPr>
          <p:cNvPr id="24" name="Imagem 23" descr="Loja com portas de vidro&#10;&#10;Descrição gerada automaticamente">
            <a:extLst>
              <a:ext uri="{FF2B5EF4-FFF2-40B4-BE49-F238E27FC236}">
                <a16:creationId xmlns:a16="http://schemas.microsoft.com/office/drawing/2014/main" id="{F441C86D-2E35-4447-B899-4FB2D2D25D1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702" y="3464625"/>
            <a:ext cx="1658964" cy="1398151"/>
          </a:xfrm>
          <a:prstGeom prst="rect">
            <a:avLst/>
          </a:prstGeom>
        </p:spPr>
      </p:pic>
      <p:pic>
        <p:nvPicPr>
          <p:cNvPr id="25" name="Imagem 15" descr="Texto, Logotipo&#10;&#10;Descrição gerada automaticamente">
            <a:extLst>
              <a:ext uri="{FF2B5EF4-FFF2-40B4-BE49-F238E27FC236}">
                <a16:creationId xmlns:a16="http://schemas.microsoft.com/office/drawing/2014/main" id="{270D1796-7301-4B25-83DD-5407881663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13453" y="3423684"/>
            <a:ext cx="1529517" cy="139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4012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aixaDeTexto 19">
            <a:extLst>
              <a:ext uri="{FF2B5EF4-FFF2-40B4-BE49-F238E27FC236}">
                <a16:creationId xmlns:a16="http://schemas.microsoft.com/office/drawing/2014/main" id="{B6433F3C-2C90-4956-B559-871E606C8CB8}"/>
              </a:ext>
            </a:extLst>
          </p:cNvPr>
          <p:cNvSpPr txBox="1"/>
          <p:nvPr/>
        </p:nvSpPr>
        <p:spPr>
          <a:xfrm>
            <a:off x="238478" y="-274679"/>
            <a:ext cx="4301067" cy="20005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Informativos nos murais;</a:t>
            </a:r>
          </a:p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1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1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CF76DFB-7BD5-42BF-95AD-42A3266DF3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82" t="8973" r="9882" b="8791"/>
          <a:stretch/>
        </p:blipFill>
        <p:spPr>
          <a:xfrm>
            <a:off x="5909735" y="3219679"/>
            <a:ext cx="2291644" cy="150035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6ADA482-6E04-4F7A-930F-8A4DF7F6FA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9" t="13739"/>
          <a:stretch/>
        </p:blipFill>
        <p:spPr>
          <a:xfrm>
            <a:off x="270933" y="3103562"/>
            <a:ext cx="3194755" cy="1911011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AFE0B15D-9D16-4EC4-AB6F-D78E715A630D}"/>
              </a:ext>
            </a:extLst>
          </p:cNvPr>
          <p:cNvSpPr txBox="1"/>
          <p:nvPr/>
        </p:nvSpPr>
        <p:spPr>
          <a:xfrm>
            <a:off x="180617" y="2232691"/>
            <a:ext cx="3194755" cy="21852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Colação de Grau -  híbrida</a:t>
            </a:r>
          </a:p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1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1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A8001272-BEF1-47B9-8043-F7A49D271614}"/>
              </a:ext>
            </a:extLst>
          </p:cNvPr>
          <p:cNvSpPr txBox="1"/>
          <p:nvPr/>
        </p:nvSpPr>
        <p:spPr>
          <a:xfrm>
            <a:off x="5528733" y="2444639"/>
            <a:ext cx="4301067" cy="20005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Estrutura NAAF (acolhedor)</a:t>
            </a:r>
          </a:p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1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1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9D3EEEE-0903-46F1-9DBD-A941B8D532DB}"/>
              </a:ext>
            </a:extLst>
          </p:cNvPr>
          <p:cNvSpPr txBox="1"/>
          <p:nvPr/>
        </p:nvSpPr>
        <p:spPr>
          <a:xfrm>
            <a:off x="4718753" y="170580"/>
            <a:ext cx="3364089" cy="923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r>
              <a:rPr kumimoji="0" lang="pt-B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Calendário das </a:t>
            </a:r>
            <a:r>
              <a:rPr kumimoji="0" lang="pt-BR" sz="1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lives</a:t>
            </a:r>
            <a:r>
              <a:rPr kumimoji="0" lang="pt-B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/encontros</a:t>
            </a:r>
          </a:p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ig Shoulders Display Black"/>
              <a:ea typeface="+mj-ea"/>
              <a:cs typeface="Calibri"/>
              <a:sym typeface="Calibri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0A1A8FDD-F55C-450F-BDB3-B874CCD755EC}"/>
              </a:ext>
            </a:extLst>
          </p:cNvPr>
          <p:cNvSpPr txBox="1"/>
          <p:nvPr/>
        </p:nvSpPr>
        <p:spPr>
          <a:xfrm>
            <a:off x="2365011" y="1539166"/>
            <a:ext cx="4301067" cy="20005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Ativação dos totens de autoatendimento;</a:t>
            </a:r>
          </a:p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1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1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  <a:p>
            <a:pPr marL="285750" marR="0" lvl="0" indent="-28575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pt-BR" sz="1200" b="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1229C24-53EC-4655-A22F-93CE4F745B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451" t="4451" r="31759" b="14089"/>
          <a:stretch/>
        </p:blipFill>
        <p:spPr>
          <a:xfrm>
            <a:off x="3674535" y="2204648"/>
            <a:ext cx="1696156" cy="2323014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C317B47C-8AAB-4663-98A1-90ECA6054C8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247" t="10077" r="36358" b="8213"/>
          <a:stretch/>
        </p:blipFill>
        <p:spPr>
          <a:xfrm>
            <a:off x="703816" y="443478"/>
            <a:ext cx="1523613" cy="20959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80AAE34-0C1B-45DF-90D9-E2D5393082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168" t="38640" r="31236" b="18212"/>
          <a:stretch/>
        </p:blipFill>
        <p:spPr>
          <a:xfrm>
            <a:off x="4904895" y="488865"/>
            <a:ext cx="3177947" cy="148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642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id="{0DCBB5F1-1BA0-4EF0-8CDD-85ACE3E2E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286" y="66748"/>
            <a:ext cx="561685" cy="56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id="{6DEC8EFF-F062-4886-BF7B-9D3559543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487" y="59153"/>
            <a:ext cx="561684" cy="56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5CE899B-90E9-4B56-BBFE-5406760AA2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464" t="43957" r="33812" b="1"/>
          <a:stretch/>
        </p:blipFill>
        <p:spPr>
          <a:xfrm>
            <a:off x="7482071" y="1484018"/>
            <a:ext cx="865219" cy="461007"/>
          </a:xfrm>
          <a:prstGeom prst="rect">
            <a:avLst/>
          </a:prstGeom>
        </p:spPr>
      </p:pic>
      <p:pic>
        <p:nvPicPr>
          <p:cNvPr id="12" name="Gráfico 11" descr="Pódio estrutura de tópicos">
            <a:extLst>
              <a:ext uri="{FF2B5EF4-FFF2-40B4-BE49-F238E27FC236}">
                <a16:creationId xmlns:a16="http://schemas.microsoft.com/office/drawing/2014/main" id="{AA22EE61-D162-4749-B007-EFE949E00E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37195" y="628432"/>
            <a:ext cx="699300" cy="699300"/>
          </a:xfrm>
          <a:prstGeom prst="rect">
            <a:avLst/>
          </a:prstGeom>
        </p:spPr>
      </p:pic>
      <p:sp>
        <p:nvSpPr>
          <p:cNvPr id="13" name="TextBox 1">
            <a:extLst>
              <a:ext uri="{FF2B5EF4-FFF2-40B4-BE49-F238E27FC236}">
                <a16:creationId xmlns:a16="http://schemas.microsoft.com/office/drawing/2014/main" id="{5905B5EA-6B88-4832-A971-1787EC3B3F0B}"/>
              </a:ext>
            </a:extLst>
          </p:cNvPr>
          <p:cNvSpPr txBox="1"/>
          <p:nvPr/>
        </p:nvSpPr>
        <p:spPr>
          <a:xfrm>
            <a:off x="7206423" y="1189232"/>
            <a:ext cx="13608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800" hangingPunct="1">
              <a:defRPr/>
            </a:pPr>
            <a:r>
              <a:rPr lang="pt-BR" sz="1200" kern="1200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Verdana" panose="020B0604030504040204" pitchFamily="34" charset="0"/>
                <a:cs typeface="Verdana" panose="020B0604030504040204" pitchFamily="34" charset="0"/>
              </a:rPr>
              <a:t>NPS</a:t>
            </a:r>
          </a:p>
        </p:txBody>
      </p:sp>
      <p:sp>
        <p:nvSpPr>
          <p:cNvPr id="14" name="CaixaDeTexto 5">
            <a:extLst>
              <a:ext uri="{FF2B5EF4-FFF2-40B4-BE49-F238E27FC236}">
                <a16:creationId xmlns:a16="http://schemas.microsoft.com/office/drawing/2014/main" id="{5E8087FC-230A-4E94-87FD-DF8DAF2AE7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645" y="0"/>
            <a:ext cx="4171908" cy="27699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defTabSz="685754" eaLnBrk="1" hangingPunct="1">
              <a:defRPr/>
            </a:pPr>
            <a:r>
              <a:rPr lang="pt-BR" sz="1200" b="1" dirty="0">
                <a:solidFill>
                  <a:srgbClr val="663300"/>
                </a:solidFill>
                <a:latin typeface="Bookman Old Style" panose="02050604050505020204" pitchFamily="18" charset="0"/>
                <a:cs typeface="+mn-cs"/>
                <a:sym typeface="Gill Sans" charset="0"/>
              </a:rPr>
              <a:t>AÇÕES ACADÊMICAS: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9625603-C5B5-48EF-AE95-C4843C0F2FFF}"/>
              </a:ext>
            </a:extLst>
          </p:cNvPr>
          <p:cNvSpPr/>
          <p:nvPr/>
        </p:nvSpPr>
        <p:spPr>
          <a:xfrm>
            <a:off x="237325" y="276999"/>
            <a:ext cx="7299870" cy="1685813"/>
          </a:xfrm>
          <a:prstGeom prst="rect">
            <a:avLst/>
          </a:prstGeom>
          <a:grp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hangingPunct="1"/>
            <a:endParaRPr lang="pt-BR" sz="1350" kern="120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A46E0924-19D5-48A3-A437-7E97CC5DAE83}"/>
              </a:ext>
            </a:extLst>
          </p:cNvPr>
          <p:cNvSpPr/>
          <p:nvPr/>
        </p:nvSpPr>
        <p:spPr>
          <a:xfrm>
            <a:off x="121678" y="295497"/>
            <a:ext cx="7243962" cy="1885131"/>
          </a:xfrm>
          <a:prstGeom prst="rect">
            <a:avLst/>
          </a:prstGeom>
        </p:spPr>
        <p:txBody>
          <a:bodyPr wrap="square" lIns="68580" tIns="34290" rIns="68580" bIns="34290" anchor="t">
            <a:spAutoFit/>
          </a:bodyPr>
          <a:lstStyle/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Novos projetos de extensão, iniciação científica, incentivo as ligas acadêmicas e eventos acadêmicos;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Novo projeto de atendimento a comunidade e ampliação de campos de estágios (SESAB)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Reforços acadêmicos: Avaliando o aprendizado; Prepara AV1, Nova Chance.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Palestras sobre empreendedorismo;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Pesquisa e extensão;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Agências experimentais.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900" kern="1200" dirty="0">
              <a:solidFill>
                <a:srgbClr val="887E6F"/>
              </a:solidFill>
              <a:latin typeface="Bookman Old Style"/>
              <a:ea typeface="+mn-ea"/>
              <a:cs typeface="+mn-cs"/>
              <a:sym typeface="Gill Sans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BC4E760-1A16-4CBE-8AF2-A72F4494A0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8096" y="3603914"/>
            <a:ext cx="1800031" cy="143806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041B7A-DB6B-43E2-8AAC-3F3EAB476C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2062" y="3592476"/>
            <a:ext cx="1948877" cy="14495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277BC0A-6555-4FF1-A79A-9B26FC2241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520" y="2058613"/>
            <a:ext cx="1948877" cy="14380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588125C-E15F-497C-9050-F577901296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91525" y="1970407"/>
            <a:ext cx="2044970" cy="303805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4351EE1-CAD3-42FB-809E-3F77F9CB16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63570" y="2006741"/>
            <a:ext cx="1836438" cy="148269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97F29C81-8EAB-4EE3-9AFD-9A62FECA311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5284" y="1987533"/>
            <a:ext cx="1553436" cy="297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1486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id="{0DCBB5F1-1BA0-4EF0-8CDD-85ACE3E2E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286" y="66748"/>
            <a:ext cx="561685" cy="56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id="{6DEC8EFF-F062-4886-BF7B-9D3559543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487" y="59153"/>
            <a:ext cx="561684" cy="56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5CE899B-90E9-4B56-BBFE-5406760AA2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464" t="43957" r="33812" b="1"/>
          <a:stretch/>
        </p:blipFill>
        <p:spPr>
          <a:xfrm>
            <a:off x="7456537" y="1496251"/>
            <a:ext cx="867758" cy="462360"/>
          </a:xfrm>
          <a:prstGeom prst="rect">
            <a:avLst/>
          </a:prstGeom>
        </p:spPr>
      </p:pic>
      <p:pic>
        <p:nvPicPr>
          <p:cNvPr id="12" name="Gráfico 11" descr="Pódio estrutura de tópicos">
            <a:extLst>
              <a:ext uri="{FF2B5EF4-FFF2-40B4-BE49-F238E27FC236}">
                <a16:creationId xmlns:a16="http://schemas.microsoft.com/office/drawing/2014/main" id="{AA22EE61-D162-4749-B007-EFE949E00E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37195" y="628432"/>
            <a:ext cx="699300" cy="699300"/>
          </a:xfrm>
          <a:prstGeom prst="rect">
            <a:avLst/>
          </a:prstGeom>
        </p:spPr>
      </p:pic>
      <p:sp>
        <p:nvSpPr>
          <p:cNvPr id="13" name="TextBox 1">
            <a:extLst>
              <a:ext uri="{FF2B5EF4-FFF2-40B4-BE49-F238E27FC236}">
                <a16:creationId xmlns:a16="http://schemas.microsoft.com/office/drawing/2014/main" id="{5905B5EA-6B88-4832-A971-1787EC3B3F0B}"/>
              </a:ext>
            </a:extLst>
          </p:cNvPr>
          <p:cNvSpPr txBox="1"/>
          <p:nvPr/>
        </p:nvSpPr>
        <p:spPr>
          <a:xfrm>
            <a:off x="7206423" y="1189232"/>
            <a:ext cx="13608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800" hangingPunct="1">
              <a:defRPr/>
            </a:pPr>
            <a:r>
              <a:rPr lang="pt-BR" sz="1200" kern="1200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Verdana" panose="020B0604030504040204" pitchFamily="34" charset="0"/>
                <a:cs typeface="Verdana" panose="020B0604030504040204" pitchFamily="34" charset="0"/>
              </a:rPr>
              <a:t>NPS</a:t>
            </a:r>
          </a:p>
        </p:txBody>
      </p:sp>
      <p:sp>
        <p:nvSpPr>
          <p:cNvPr id="14" name="CaixaDeTexto 5">
            <a:extLst>
              <a:ext uri="{FF2B5EF4-FFF2-40B4-BE49-F238E27FC236}">
                <a16:creationId xmlns:a16="http://schemas.microsoft.com/office/drawing/2014/main" id="{5E8087FC-230A-4E94-87FD-DF8DAF2AE7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645" y="0"/>
            <a:ext cx="4171908" cy="27699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defTabSz="685754" eaLnBrk="1" hangingPunct="1">
              <a:defRPr/>
            </a:pPr>
            <a:r>
              <a:rPr lang="pt-BR" sz="1200" b="1" dirty="0">
                <a:solidFill>
                  <a:srgbClr val="663300"/>
                </a:solidFill>
                <a:latin typeface="Bookman Old Style" panose="02050604050505020204" pitchFamily="18" charset="0"/>
                <a:cs typeface="+mn-cs"/>
                <a:sym typeface="Gill Sans" charset="0"/>
              </a:rPr>
              <a:t>AÇÕES DO CURSO: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9625603-C5B5-48EF-AE95-C4843C0F2FFF}"/>
              </a:ext>
            </a:extLst>
          </p:cNvPr>
          <p:cNvSpPr/>
          <p:nvPr/>
        </p:nvSpPr>
        <p:spPr>
          <a:xfrm>
            <a:off x="94519" y="277000"/>
            <a:ext cx="7295109" cy="1326662"/>
          </a:xfrm>
          <a:prstGeom prst="rect">
            <a:avLst/>
          </a:prstGeom>
          <a:grp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hangingPunct="1"/>
            <a:endParaRPr lang="pt-BR" sz="1350" kern="120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A46E0924-19D5-48A3-A437-7E97CC5DAE83}"/>
              </a:ext>
            </a:extLst>
          </p:cNvPr>
          <p:cNvSpPr/>
          <p:nvPr/>
        </p:nvSpPr>
        <p:spPr>
          <a:xfrm>
            <a:off x="101470" y="332347"/>
            <a:ext cx="6274305" cy="1451679"/>
          </a:xfrm>
          <a:prstGeom prst="rect">
            <a:avLst/>
          </a:prstGeom>
        </p:spPr>
        <p:txBody>
          <a:bodyPr wrap="square" lIns="68580" tIns="34290" rIns="68580" bIns="34290" anchor="t">
            <a:spAutoFit/>
          </a:bodyPr>
          <a:lstStyle/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Ações para melhoria do ensino;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Ações de extensão;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Ações de pesquisa;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Laboratórios em funcionamento após 2 anos de pandemia;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Novos campos de estágio.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9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9E66791-5242-4A9E-A42F-B86DA6B418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684951"/>
            <a:ext cx="2082169" cy="156488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B8787A-E0A9-4DC1-96A7-7E0C8DDC49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1506" y="1618188"/>
            <a:ext cx="3332222" cy="1868719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C67AB319-826C-4F4D-A973-EFAAC3187D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6109" y="3157269"/>
            <a:ext cx="2798037" cy="158555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7EF3718-DBF4-46C3-9F1E-E0E43462D8C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03616" y="3359475"/>
            <a:ext cx="3322493" cy="174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1785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10632" y="175106"/>
            <a:ext cx="4072270" cy="494745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</a:rPr>
              <a:t>Modelo do E-mail recebido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E8722C7B-BE3B-4AC7-BF7E-017C28AA2C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" y="697041"/>
            <a:ext cx="3785633" cy="444400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928D670-9A36-43C4-B547-F4EE3489B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219" y="0"/>
            <a:ext cx="37839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84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O que é o Net Promoter Score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357191" cy="5114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1936529" y="3676091"/>
            <a:ext cx="3131484" cy="451222"/>
          </a:xfrm>
          <a:prstGeom prst="roundRect">
            <a:avLst/>
          </a:prstGeom>
          <a:solidFill>
            <a:srgbClr val="F00E3E"/>
          </a:solidFill>
        </p:spPr>
        <p:txBody>
          <a:bodyPr vert="horz" lIns="51435" tIns="25718" rIns="51435" bIns="25718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700" i="1" dirty="0">
                <a:solidFill>
                  <a:prstClr val="white"/>
                </a:solidFill>
                <a:latin typeface="Calibri"/>
              </a:rPr>
              <a:t>O que é “NPS”?</a:t>
            </a:r>
          </a:p>
        </p:txBody>
      </p:sp>
    </p:spTree>
    <p:extLst>
      <p:ext uri="{BB962C8B-B14F-4D97-AF65-F5344CB8AC3E}">
        <p14:creationId xmlns:p14="http://schemas.microsoft.com/office/powerpoint/2010/main" val="136390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/>
          <p:cNvGrpSpPr/>
          <p:nvPr/>
        </p:nvGrpSpPr>
        <p:grpSpPr>
          <a:xfrm>
            <a:off x="5384397" y="2288055"/>
            <a:ext cx="1264433" cy="1915779"/>
            <a:chOff x="6016261" y="2924651"/>
            <a:chExt cx="2247880" cy="3405828"/>
          </a:xfrm>
        </p:grpSpPr>
        <p:pic>
          <p:nvPicPr>
            <p:cNvPr id="7" name="Picture 2" descr="net promoter score - groups of customers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700" b="25045"/>
            <a:stretch/>
          </p:blipFill>
          <p:spPr bwMode="auto">
            <a:xfrm>
              <a:off x="6070611" y="2924651"/>
              <a:ext cx="2086645" cy="25986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CaixaDeTexto 10"/>
            <p:cNvSpPr txBox="1"/>
            <p:nvPr/>
          </p:nvSpPr>
          <p:spPr>
            <a:xfrm rot="19800000">
              <a:off x="6016261" y="3186102"/>
              <a:ext cx="1339968" cy="4256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defTabSz="342900"/>
              <a:r>
                <a:rPr lang="pt-BR" sz="956" b="1" dirty="0" err="1">
                  <a:solidFill>
                    <a:prstClr val="black"/>
                  </a:solidFill>
                  <a:latin typeface="Segoe Print" panose="02000600000000000000" pitchFamily="2" charset="0"/>
                </a:rPr>
                <a:t>Tô</a:t>
              </a:r>
              <a:r>
                <a:rPr lang="pt-BR" sz="956" b="1" dirty="0">
                  <a:solidFill>
                    <a:prstClr val="black"/>
                  </a:solidFill>
                  <a:latin typeface="Segoe Print" panose="02000600000000000000" pitchFamily="2" charset="0"/>
                </a:rPr>
                <a:t> fora!!!</a:t>
              </a:r>
              <a:endParaRPr lang="en-US" sz="956" b="1" dirty="0">
                <a:solidFill>
                  <a:prstClr val="black"/>
                </a:solidFill>
                <a:latin typeface="Segoe Print" panose="02000600000000000000" pitchFamily="2" charset="0"/>
              </a:endParaRPr>
            </a:p>
          </p:txBody>
        </p:sp>
        <p:sp>
          <p:nvSpPr>
            <p:cNvPr id="12" name="CaixaDeTexto 11"/>
            <p:cNvSpPr txBox="1"/>
            <p:nvPr/>
          </p:nvSpPr>
          <p:spPr>
            <a:xfrm>
              <a:off x="6106286" y="5673889"/>
              <a:ext cx="2157855" cy="6565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42900"/>
              <a:r>
                <a:rPr lang="pt-BR" b="1" dirty="0">
                  <a:solidFill>
                    <a:srgbClr val="D8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/>
                </a:rPr>
                <a:t>Detratores</a:t>
              </a:r>
              <a:endParaRPr lang="en-US" b="1" dirty="0">
                <a:solidFill>
                  <a:srgbClr val="D8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endParaRPr>
            </a:p>
          </p:txBody>
        </p:sp>
      </p:grpSp>
      <p:grpSp>
        <p:nvGrpSpPr>
          <p:cNvPr id="3" name="Grupo 2"/>
          <p:cNvGrpSpPr/>
          <p:nvPr/>
        </p:nvGrpSpPr>
        <p:grpSpPr>
          <a:xfrm>
            <a:off x="3839442" y="2288053"/>
            <a:ext cx="1049482" cy="1915780"/>
            <a:chOff x="3269673" y="2924651"/>
            <a:chExt cx="1865745" cy="3405830"/>
          </a:xfrm>
        </p:grpSpPr>
        <p:pic>
          <p:nvPicPr>
            <p:cNvPr id="9" name="Picture 2" descr="net promoter score - groups of customers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476" r="38644" b="25578"/>
            <a:stretch/>
          </p:blipFill>
          <p:spPr bwMode="auto">
            <a:xfrm>
              <a:off x="3269673" y="2924651"/>
              <a:ext cx="1865745" cy="258022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CaixaDeTexto 9"/>
            <p:cNvSpPr txBox="1"/>
            <p:nvPr/>
          </p:nvSpPr>
          <p:spPr>
            <a:xfrm rot="19800000">
              <a:off x="3482754" y="3239918"/>
              <a:ext cx="1037891" cy="410368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defTabSz="342900"/>
              <a:r>
                <a:rPr lang="pt-BR" sz="900" b="1" dirty="0">
                  <a:solidFill>
                    <a:prstClr val="black"/>
                  </a:solidFill>
                  <a:latin typeface="Segoe Print" panose="02000600000000000000" pitchFamily="2" charset="0"/>
                </a:rPr>
                <a:t>Sei lá...</a:t>
              </a:r>
              <a:endParaRPr lang="en-US" sz="900" b="1" dirty="0">
                <a:solidFill>
                  <a:prstClr val="black"/>
                </a:solidFill>
                <a:latin typeface="Segoe Print" panose="02000600000000000000" pitchFamily="2" charset="0"/>
              </a:endParaRPr>
            </a:p>
          </p:txBody>
        </p:sp>
        <p:sp>
          <p:nvSpPr>
            <p:cNvPr id="13" name="CaixaDeTexto 12"/>
            <p:cNvSpPr txBox="1"/>
            <p:nvPr/>
          </p:nvSpPr>
          <p:spPr>
            <a:xfrm>
              <a:off x="3391266" y="5673891"/>
              <a:ext cx="1693342" cy="6565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42900"/>
              <a:r>
                <a:rPr lang="pt-BR" b="1" dirty="0">
                  <a:solidFill>
                    <a:srgbClr val="FFDD2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/>
                </a:rPr>
                <a:t>Neutros</a:t>
              </a:r>
              <a:endParaRPr lang="en-US" b="1" dirty="0">
                <a:solidFill>
                  <a:srgbClr val="FFDD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endParaRPr>
            </a:p>
          </p:txBody>
        </p:sp>
      </p:grpSp>
      <p:grpSp>
        <p:nvGrpSpPr>
          <p:cNvPr id="2" name="Grupo 1"/>
          <p:cNvGrpSpPr/>
          <p:nvPr/>
        </p:nvGrpSpPr>
        <p:grpSpPr>
          <a:xfrm>
            <a:off x="2242207" y="2288053"/>
            <a:ext cx="1316386" cy="1915780"/>
            <a:chOff x="430144" y="2924651"/>
            <a:chExt cx="2340241" cy="3405830"/>
          </a:xfrm>
        </p:grpSpPr>
        <p:pic>
          <p:nvPicPr>
            <p:cNvPr id="6" name="Picture 2" descr="net promoter score - groups of customers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0401" b="26111"/>
            <a:stretch/>
          </p:blipFill>
          <p:spPr bwMode="auto">
            <a:xfrm>
              <a:off x="628650" y="2924651"/>
              <a:ext cx="1912169" cy="256174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CaixaDeTexto 3"/>
            <p:cNvSpPr txBox="1"/>
            <p:nvPr/>
          </p:nvSpPr>
          <p:spPr>
            <a:xfrm rot="19800000">
              <a:off x="544076" y="3230683"/>
              <a:ext cx="1642046" cy="410368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defTabSz="342900"/>
              <a:r>
                <a:rPr lang="pt-BR" sz="900" b="1" dirty="0">
                  <a:solidFill>
                    <a:prstClr val="black"/>
                  </a:solidFill>
                  <a:latin typeface="Segoe Print" panose="02000600000000000000" pitchFamily="2" charset="0"/>
                </a:rPr>
                <a:t>Muito bom!!!</a:t>
              </a:r>
              <a:endParaRPr lang="en-US" sz="900" b="1" dirty="0">
                <a:solidFill>
                  <a:prstClr val="black"/>
                </a:solidFill>
                <a:latin typeface="Segoe Print" panose="02000600000000000000" pitchFamily="2" charset="0"/>
              </a:endParaRPr>
            </a:p>
          </p:txBody>
        </p:sp>
        <p:sp>
          <p:nvSpPr>
            <p:cNvPr id="14" name="CaixaDeTexto 13"/>
            <p:cNvSpPr txBox="1"/>
            <p:nvPr/>
          </p:nvSpPr>
          <p:spPr>
            <a:xfrm>
              <a:off x="430144" y="5673891"/>
              <a:ext cx="2340241" cy="6565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42900"/>
              <a:r>
                <a:rPr lang="pt-BR" b="1" dirty="0">
                  <a:solidFill>
                    <a:srgbClr val="37D5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/>
                </a:rPr>
                <a:t>Promotores</a:t>
              </a:r>
              <a:endParaRPr lang="en-US" b="1" dirty="0">
                <a:solidFill>
                  <a:srgbClr val="37D5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endParaRPr>
            </a:p>
          </p:txBody>
        </p:sp>
      </p:grpSp>
      <p:sp>
        <p:nvSpPr>
          <p:cNvPr id="15" name="Rectangle 1"/>
          <p:cNvSpPr>
            <a:spLocks noChangeArrowheads="1"/>
          </p:cNvSpPr>
          <p:nvPr/>
        </p:nvSpPr>
        <p:spPr bwMode="auto">
          <a:xfrm>
            <a:off x="2048658" y="1584235"/>
            <a:ext cx="4670864" cy="536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514350" eaLnBrk="0" fontAlgn="base">
              <a:spcBef>
                <a:spcPct val="0"/>
              </a:spcBef>
              <a:spcAft>
                <a:spcPct val="0"/>
              </a:spcAft>
            </a:pPr>
            <a:r>
              <a:rPr lang="pt-BR" altLang="en-US" sz="1575" dirty="0">
                <a:solidFill>
                  <a:prstClr val="black"/>
                </a:solidFill>
                <a:latin typeface="Calibri"/>
              </a:rPr>
              <a:t>Em uma escala de 0 a 10… o quanto você recomendaria a </a:t>
            </a:r>
            <a:r>
              <a:rPr lang="pt-BR" altLang="en-US" sz="1575" dirty="0" err="1">
                <a:solidFill>
                  <a:prstClr val="black"/>
                </a:solidFill>
                <a:latin typeface="Calibri"/>
              </a:rPr>
              <a:t>UniRuy</a:t>
            </a:r>
            <a:r>
              <a:rPr lang="pt-BR" altLang="en-US" sz="1575" dirty="0">
                <a:solidFill>
                  <a:prstClr val="black"/>
                </a:solidFill>
                <a:latin typeface="Calibri"/>
              </a:rPr>
              <a:t> para um amigo ou colega?</a:t>
            </a:r>
            <a:endParaRPr lang="pt-BR" altLang="en-US" sz="59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2566005" y="656212"/>
            <a:ext cx="3636169" cy="745629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O que é “NPS”?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8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2155963" y="1645307"/>
            <a:ext cx="4670864" cy="536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514350" eaLnBrk="0" fontAlgn="base">
              <a:spcBef>
                <a:spcPct val="0"/>
              </a:spcBef>
              <a:spcAft>
                <a:spcPct val="0"/>
              </a:spcAft>
            </a:pPr>
            <a:r>
              <a:rPr lang="pt-BR" altLang="en-US" sz="1575" dirty="0">
                <a:solidFill>
                  <a:prstClr val="black"/>
                </a:solidFill>
                <a:latin typeface="Calibri"/>
              </a:rPr>
              <a:t>Em uma escala de 0 a 10… o quanto você recomendaria a Empresa X para um amigo ou colega?</a:t>
            </a:r>
            <a:endParaRPr lang="pt-BR" altLang="en-US" sz="591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15" name="Picture 4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9" t="51168"/>
          <a:stretch/>
        </p:blipFill>
        <p:spPr bwMode="auto">
          <a:xfrm>
            <a:off x="2083808" y="2755268"/>
            <a:ext cx="4976387" cy="67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/>
          <p:cNvSpPr txBox="1"/>
          <p:nvPr/>
        </p:nvSpPr>
        <p:spPr>
          <a:xfrm>
            <a:off x="2834017" y="2441656"/>
            <a:ext cx="119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dirty="0">
                <a:solidFill>
                  <a:srgbClr val="ED2B2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Detratores</a:t>
            </a:r>
            <a:endParaRPr lang="en-US" dirty="0">
              <a:solidFill>
                <a:srgbClr val="ED2B2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4856463" y="2441656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dirty="0">
                <a:solidFill>
                  <a:srgbClr val="F691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Neutros</a:t>
            </a:r>
            <a:endParaRPr lang="en-US" dirty="0">
              <a:solidFill>
                <a:srgbClr val="F6912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5794222" y="2441656"/>
            <a:ext cx="129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dirty="0">
                <a:solidFill>
                  <a:srgbClr val="80C24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Promotores</a:t>
            </a:r>
            <a:endParaRPr lang="en-US" dirty="0">
              <a:solidFill>
                <a:srgbClr val="80C24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3160077" y="3285326"/>
            <a:ext cx="1214756" cy="473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sz="2475" spc="169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rPr>
              <a:t>0 - 6</a:t>
            </a:r>
            <a:endParaRPr lang="en-US" sz="2475" spc="169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Print" panose="02000600000000000000" pitchFamily="2" charset="0"/>
            </a:endParaRPr>
          </a:p>
        </p:txBody>
      </p:sp>
      <p:sp>
        <p:nvSpPr>
          <p:cNvPr id="20" name="CaixaDeTexto 19"/>
          <p:cNvSpPr txBox="1"/>
          <p:nvPr/>
        </p:nvSpPr>
        <p:spPr>
          <a:xfrm>
            <a:off x="4949978" y="3285325"/>
            <a:ext cx="823559" cy="473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sz="2475" spc="169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rPr>
              <a:t>7,8</a:t>
            </a:r>
            <a:endParaRPr lang="en-US" sz="2475" spc="169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Print" panose="02000600000000000000" pitchFamily="2" charset="0"/>
            </a:endParaRPr>
          </a:p>
        </p:txBody>
      </p:sp>
      <p:sp>
        <p:nvSpPr>
          <p:cNvPr id="21" name="CaixaDeTexto 20"/>
          <p:cNvSpPr txBox="1"/>
          <p:nvPr/>
        </p:nvSpPr>
        <p:spPr>
          <a:xfrm>
            <a:off x="5825587" y="3285325"/>
            <a:ext cx="1077667" cy="473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pt-BR" sz="2475" spc="169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anose="02000600000000000000" pitchFamily="2" charset="0"/>
              </a:rPr>
              <a:t>9,10</a:t>
            </a:r>
            <a:endParaRPr lang="en-US" sz="2475" spc="169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Print" panose="02000600000000000000" pitchFamily="2" charset="0"/>
            </a:endParaRPr>
          </a:p>
        </p:txBody>
      </p:sp>
      <p:sp>
        <p:nvSpPr>
          <p:cNvPr id="22" name="Título 1"/>
          <p:cNvSpPr txBox="1">
            <a:spLocks/>
          </p:cNvSpPr>
          <p:nvPr/>
        </p:nvSpPr>
        <p:spPr>
          <a:xfrm>
            <a:off x="2193132" y="642938"/>
            <a:ext cx="3636169" cy="745629"/>
          </a:xfrm>
          <a:prstGeom prst="flowChartDocument">
            <a:avLst/>
          </a:prstGeom>
          <a:solidFill>
            <a:srgbClr val="F00E3E"/>
          </a:solidFill>
        </p:spPr>
        <p:txBody>
          <a:bodyPr vert="horz" lIns="51435" tIns="25718" rIns="51435" bIns="2571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475">
                <a:solidFill>
                  <a:prstClr val="white"/>
                </a:solidFill>
                <a:latin typeface="Calibri"/>
              </a:rPr>
              <a:t>O que é “NPS”?</a:t>
            </a:r>
            <a:endParaRPr lang="en-US" sz="2475" dirty="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074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ersonalizada 2">
      <a:majorFont>
        <a:latin typeface="Big Shoulders Display Black"/>
        <a:ea typeface="Calibri"/>
        <a:cs typeface="Calibri"/>
      </a:majorFont>
      <a:minorFont>
        <a:latin typeface="Georam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7E326A6FBD7C948AAF887265A2DB080" ma:contentTypeVersion="13" ma:contentTypeDescription="Crie um novo documento." ma:contentTypeScope="" ma:versionID="5629727caf6964b78819cfb788ada473">
  <xsd:schema xmlns:xsd="http://www.w3.org/2001/XMLSchema" xmlns:xs="http://www.w3.org/2001/XMLSchema" xmlns:p="http://schemas.microsoft.com/office/2006/metadata/properties" xmlns:ns2="bab2302b-9cf7-40b9-b316-803bc24ea342" xmlns:ns3="c298cbf6-df3b-44f4-88ee-2b3d9158f680" targetNamespace="http://schemas.microsoft.com/office/2006/metadata/properties" ma:root="true" ma:fieldsID="929990cc5bdd3bebd2af3f9d94cdeeec" ns2:_="" ns3:_="">
    <xsd:import namespace="bab2302b-9cf7-40b9-b316-803bc24ea342"/>
    <xsd:import namespace="c298cbf6-df3b-44f4-88ee-2b3d9158f6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2302b-9cf7-40b9-b316-803bc24ea3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98cbf6-df3b-44f4-88ee-2b3d9158f68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A7BB859-CC6B-497C-9B96-0A0D80ADCD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b2302b-9cf7-40b9-b316-803bc24ea342"/>
    <ds:schemaRef ds:uri="c298cbf6-df3b-44f4-88ee-2b3d9158f6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61A30F4-F1EA-4F98-A164-76D337EE556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ED456AD-07D2-43E3-AD57-2C904906666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1291</TotalTime>
  <Words>503</Words>
  <Application>Microsoft Office PowerPoint</Application>
  <PresentationFormat>Apresentação na tela (16:9)</PresentationFormat>
  <Paragraphs>105</Paragraphs>
  <Slides>13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1" baseType="lpstr">
      <vt:lpstr>Arial</vt:lpstr>
      <vt:lpstr>Big Shoulders Display Black</vt:lpstr>
      <vt:lpstr>Bookman Old Style</vt:lpstr>
      <vt:lpstr>Calibri</vt:lpstr>
      <vt:lpstr>Georama</vt:lpstr>
      <vt:lpstr>Segoe Print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Modelo do E-mail recebido</vt:lpstr>
      <vt:lpstr>Apresentação do PowerPoint</vt:lpstr>
      <vt:lpstr>O que é “NPS”?</vt:lpstr>
      <vt:lpstr>Apresentação do PowerPoint</vt:lpstr>
      <vt:lpstr>O que é “NPS”?</vt:lpstr>
      <vt:lpstr>O que é “NPS”?</vt:lpstr>
      <vt:lpstr>Pesquisa: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NONONONONO NONONONONO NONONONO</dc:title>
  <dc:creator>Anderson Carvalho dos  Santos</dc:creator>
  <cp:lastModifiedBy>Asterio Ribeiro Pessoa Neto</cp:lastModifiedBy>
  <cp:revision>98</cp:revision>
  <dcterms:modified xsi:type="dcterms:W3CDTF">2022-04-07T11:43:46Z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0x010100E7E326A6FBD7C948AAF887265A2DB080</vt:lpwstr>
  </property>
</Properties>
</file>